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anchez" charset="1" panose="02000000000000000000"/>
      <p:regular r:id="rId10"/>
    </p:embeddedFont>
    <p:embeddedFont>
      <p:font typeface="Sanchez Italics" charset="1" panose="00000000000000000000"/>
      <p:regular r:id="rId11"/>
    </p:embeddedFont>
    <p:embeddedFont>
      <p:font typeface="League Spartan" charset="1" panose="00000800000000000000"/>
      <p:regular r:id="rId12"/>
    </p:embeddedFont>
    <p:embeddedFont>
      <p:font typeface="Roboto" charset="1" panose="02000000000000000000"/>
      <p:regular r:id="rId13"/>
    </p:embeddedFont>
    <p:embeddedFont>
      <p:font typeface="Roboto Bold" charset="1" panose="02000000000000000000"/>
      <p:regular r:id="rId14"/>
    </p:embeddedFont>
    <p:embeddedFont>
      <p:font typeface="Roboto Italics" charset="1" panose="02000000000000000000"/>
      <p:regular r:id="rId15"/>
    </p:embeddedFont>
    <p:embeddedFont>
      <p:font typeface="Roboto Bold Italics" charset="1" panose="02000000000000000000"/>
      <p:regular r:id="rId16"/>
    </p:embeddedFont>
    <p:embeddedFont>
      <p:font typeface="Hibernate" charset="1" panose="02000503000000000000"/>
      <p:regular r:id="rId17"/>
    </p:embeddedFont>
    <p:embeddedFont>
      <p:font typeface="Raleway" charset="1" panose="020B0503030101060003"/>
      <p:regular r:id="rId18"/>
    </p:embeddedFont>
    <p:embeddedFont>
      <p:font typeface="Raleway Bold" charset="1" panose="020B0803030101060003"/>
      <p:regular r:id="rId19"/>
    </p:embeddedFont>
    <p:embeddedFont>
      <p:font typeface="Raleway Thin" charset="1" panose="020B0203030101060003"/>
      <p:regular r:id="rId20"/>
    </p:embeddedFont>
    <p:embeddedFont>
      <p:font typeface="Raleway Heavy" charset="1" panose="020B0003030101060003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36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14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51.png" Type="http://schemas.openxmlformats.org/officeDocument/2006/relationships/image"/><Relationship Id="rId16" Target="../media/image52.sv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47.png" Type="http://schemas.openxmlformats.org/officeDocument/2006/relationships/image"/><Relationship Id="rId20" Target="../media/image14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2" Target="../media/image15.pn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B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2980">
            <a:off x="14843494" y="335065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25843">
            <a:off x="17306484" y="3290169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53125">
            <a:off x="15076889" y="3271244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1" y="0"/>
                </a:lnTo>
                <a:lnTo>
                  <a:pt x="615691" y="615691"/>
                </a:lnTo>
                <a:lnTo>
                  <a:pt x="0" y="615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07699">
            <a:off x="17247200" y="1521433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1" y="0"/>
                </a:lnTo>
                <a:lnTo>
                  <a:pt x="615691" y="615690"/>
                </a:lnTo>
                <a:lnTo>
                  <a:pt x="0" y="615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853125">
            <a:off x="16091513" y="2162217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3" y="0"/>
                </a:lnTo>
                <a:lnTo>
                  <a:pt x="362593" y="362593"/>
                </a:lnTo>
                <a:lnTo>
                  <a:pt x="0" y="362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53125">
            <a:off x="16952973" y="327970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53125">
            <a:off x="13592919" y="1062048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3" y="0"/>
                </a:lnTo>
                <a:lnTo>
                  <a:pt x="362593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93197">
            <a:off x="13841571" y="2726925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3" y="0"/>
                </a:lnTo>
                <a:lnTo>
                  <a:pt x="362593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12980">
            <a:off x="858016" y="6321290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425843">
            <a:off x="3321006" y="9276394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853125">
            <a:off x="1091412" y="9257469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0" y="0"/>
                </a:lnTo>
                <a:lnTo>
                  <a:pt x="615690" y="615691"/>
                </a:lnTo>
                <a:lnTo>
                  <a:pt x="0" y="615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807699">
            <a:off x="3261723" y="7507657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1" y="0"/>
                </a:lnTo>
                <a:lnTo>
                  <a:pt x="615691" y="615691"/>
                </a:lnTo>
                <a:lnTo>
                  <a:pt x="0" y="615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53125">
            <a:off x="2106035" y="8148441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3" y="0"/>
                </a:lnTo>
                <a:lnTo>
                  <a:pt x="362593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853125">
            <a:off x="2967495" y="6314195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853125">
            <a:off x="-392559" y="7048273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3"/>
                </a:lnTo>
                <a:lnTo>
                  <a:pt x="0" y="362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93197">
            <a:off x="-143907" y="8713150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69568" y="3431360"/>
            <a:ext cx="10988669" cy="233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18"/>
              </a:lnSpc>
            </a:pPr>
            <a:r>
              <a:rPr lang="en-US" sz="12775" spc="1290">
                <a:solidFill>
                  <a:srgbClr val="36186C"/>
                </a:solidFill>
                <a:latin typeface="Roboto Bold Italics"/>
              </a:rPr>
              <a:t>CIDADANIA?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97028" y="5573112"/>
            <a:ext cx="9733748" cy="673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</a:pPr>
            <a:r>
              <a:rPr lang="en-US" sz="3635" spc="367">
                <a:solidFill>
                  <a:srgbClr val="FFFFFF"/>
                </a:solidFill>
                <a:latin typeface="Roboto Italics"/>
              </a:rPr>
              <a:t>SheHacks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2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5489" y="479066"/>
            <a:ext cx="4663466" cy="9460963"/>
          </a:xfrm>
          <a:custGeom>
            <a:avLst/>
            <a:gdLst/>
            <a:ahLst/>
            <a:cxnLst/>
            <a:rect r="r" b="b" t="t" l="l"/>
            <a:pathLst>
              <a:path h="9460963" w="4663466">
                <a:moveTo>
                  <a:pt x="0" y="0"/>
                </a:moveTo>
                <a:lnTo>
                  <a:pt x="4663467" y="0"/>
                </a:lnTo>
                <a:lnTo>
                  <a:pt x="4663467" y="9460963"/>
                </a:lnTo>
                <a:lnTo>
                  <a:pt x="0" y="946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17626" y="479066"/>
            <a:ext cx="4622114" cy="9377070"/>
          </a:xfrm>
          <a:custGeom>
            <a:avLst/>
            <a:gdLst/>
            <a:ahLst/>
            <a:cxnLst/>
            <a:rect r="r" b="b" t="t" l="l"/>
            <a:pathLst>
              <a:path h="9377070" w="4622114">
                <a:moveTo>
                  <a:pt x="0" y="0"/>
                </a:moveTo>
                <a:lnTo>
                  <a:pt x="4622114" y="0"/>
                </a:lnTo>
                <a:lnTo>
                  <a:pt x="4622114" y="9377071"/>
                </a:lnTo>
                <a:lnTo>
                  <a:pt x="0" y="9377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51629" y="4851827"/>
            <a:ext cx="6867544" cy="440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3"/>
              </a:lnSpc>
            </a:pPr>
            <a:r>
              <a:rPr lang="en-US" sz="5016">
                <a:solidFill>
                  <a:srgbClr val="FFFFFF"/>
                </a:solidFill>
                <a:latin typeface="Open Sans Bold"/>
              </a:rPr>
              <a:t>Escanear documentos e facilitar o entendimento dos termos nele contidos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5890" y="164722"/>
            <a:ext cx="3308769" cy="1038627"/>
          </a:xfrm>
          <a:custGeom>
            <a:avLst/>
            <a:gdLst/>
            <a:ahLst/>
            <a:cxnLst/>
            <a:rect r="r" b="b" t="t" l="l"/>
            <a:pathLst>
              <a:path h="1038627" w="3308769">
                <a:moveTo>
                  <a:pt x="0" y="0"/>
                </a:moveTo>
                <a:lnTo>
                  <a:pt x="3308770" y="0"/>
                </a:lnTo>
                <a:lnTo>
                  <a:pt x="3308770" y="1038627"/>
                </a:lnTo>
                <a:lnTo>
                  <a:pt x="0" y="103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42590" y="1737164"/>
            <a:ext cx="2685622" cy="26856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208" lIns="44208" bIns="44208" rIns="4420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34580" y="2264268"/>
            <a:ext cx="1501643" cy="1631414"/>
          </a:xfrm>
          <a:custGeom>
            <a:avLst/>
            <a:gdLst/>
            <a:ahLst/>
            <a:cxnLst/>
            <a:rect r="r" b="b" t="t" l="l"/>
            <a:pathLst>
              <a:path h="1631414" w="1501643">
                <a:moveTo>
                  <a:pt x="0" y="0"/>
                </a:moveTo>
                <a:lnTo>
                  <a:pt x="1501643" y="0"/>
                </a:lnTo>
                <a:lnTo>
                  <a:pt x="1501643" y="1631414"/>
                </a:lnTo>
                <a:lnTo>
                  <a:pt x="0" y="1631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B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221" y="6767568"/>
            <a:ext cx="1856751" cy="1742137"/>
          </a:xfrm>
          <a:custGeom>
            <a:avLst/>
            <a:gdLst/>
            <a:ahLst/>
            <a:cxnLst/>
            <a:rect r="r" b="b" t="t" l="l"/>
            <a:pathLst>
              <a:path h="1742137" w="1856751">
                <a:moveTo>
                  <a:pt x="0" y="0"/>
                </a:moveTo>
                <a:lnTo>
                  <a:pt x="1856751" y="0"/>
                </a:lnTo>
                <a:lnTo>
                  <a:pt x="1856751" y="1742136"/>
                </a:lnTo>
                <a:lnTo>
                  <a:pt x="0" y="174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7221" y="2575874"/>
            <a:ext cx="1856751" cy="1833828"/>
          </a:xfrm>
          <a:custGeom>
            <a:avLst/>
            <a:gdLst/>
            <a:ahLst/>
            <a:cxnLst/>
            <a:rect r="r" b="b" t="t" l="l"/>
            <a:pathLst>
              <a:path h="1833828" w="1856751">
                <a:moveTo>
                  <a:pt x="0" y="0"/>
                </a:moveTo>
                <a:lnTo>
                  <a:pt x="1856751" y="0"/>
                </a:lnTo>
                <a:lnTo>
                  <a:pt x="1856751" y="1833829"/>
                </a:lnTo>
                <a:lnTo>
                  <a:pt x="0" y="1833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4449" y="219409"/>
            <a:ext cx="3308769" cy="1038627"/>
          </a:xfrm>
          <a:custGeom>
            <a:avLst/>
            <a:gdLst/>
            <a:ahLst/>
            <a:cxnLst/>
            <a:rect r="r" b="b" t="t" l="l"/>
            <a:pathLst>
              <a:path h="1038627" w="3308769">
                <a:moveTo>
                  <a:pt x="0" y="0"/>
                </a:moveTo>
                <a:lnTo>
                  <a:pt x="3308769" y="0"/>
                </a:lnTo>
                <a:lnTo>
                  <a:pt x="3308769" y="1038628"/>
                </a:lnTo>
                <a:lnTo>
                  <a:pt x="0" y="103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7546" y="282265"/>
            <a:ext cx="4792367" cy="9722469"/>
          </a:xfrm>
          <a:custGeom>
            <a:avLst/>
            <a:gdLst/>
            <a:ahLst/>
            <a:cxnLst/>
            <a:rect r="r" b="b" t="t" l="l"/>
            <a:pathLst>
              <a:path h="9722469" w="4792367">
                <a:moveTo>
                  <a:pt x="0" y="0"/>
                </a:moveTo>
                <a:lnTo>
                  <a:pt x="4792367" y="0"/>
                </a:lnTo>
                <a:lnTo>
                  <a:pt x="4792367" y="9722470"/>
                </a:lnTo>
                <a:lnTo>
                  <a:pt x="0" y="972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36186C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409703"/>
            <a:ext cx="10958315" cy="1574012"/>
          </a:xfrm>
          <a:custGeom>
            <a:avLst/>
            <a:gdLst/>
            <a:ahLst/>
            <a:cxnLst/>
            <a:rect r="r" b="b" t="t" l="l"/>
            <a:pathLst>
              <a:path h="1574012" w="10958315">
                <a:moveTo>
                  <a:pt x="0" y="0"/>
                </a:moveTo>
                <a:lnTo>
                  <a:pt x="10958315" y="0"/>
                </a:lnTo>
                <a:lnTo>
                  <a:pt x="10958315" y="1574012"/>
                </a:lnTo>
                <a:lnTo>
                  <a:pt x="0" y="1574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13218" y="2429773"/>
            <a:ext cx="8187594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  <a:spcBef>
                <a:spcPct val="0"/>
              </a:spcBef>
            </a:pPr>
            <a:r>
              <a:rPr lang="en-US" sz="3800" strike="noStrike" u="none">
                <a:solidFill>
                  <a:srgbClr val="FFFFFF"/>
                </a:solidFill>
                <a:latin typeface="Open Sans Bold"/>
              </a:rPr>
              <a:t>Solicitar a geração automática de documentos, como contratos, testamentos e procurações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98237" y="6610571"/>
            <a:ext cx="6817558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  <a:spcBef>
                <a:spcPct val="0"/>
              </a:spcBef>
            </a:pPr>
            <a:r>
              <a:rPr lang="en-US" sz="3800" strike="noStrike" u="none">
                <a:solidFill>
                  <a:srgbClr val="FFFFFF"/>
                </a:solidFill>
                <a:latin typeface="Open Sans Bold"/>
              </a:rPr>
              <a:t>Possibilidade de contatar advogados e solicitar serviços específicos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B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2005" y="603362"/>
            <a:ext cx="12297812" cy="197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3"/>
              </a:lnSpc>
            </a:pPr>
            <a:r>
              <a:rPr lang="en-US" sz="5652">
                <a:solidFill>
                  <a:srgbClr val="FAF9FA"/>
                </a:solidFill>
                <a:latin typeface="Open Sans Bold"/>
              </a:rPr>
              <a:t>Escalabilidade e </a:t>
            </a:r>
          </a:p>
          <a:p>
            <a:pPr algn="ctr">
              <a:lnSpc>
                <a:spcPts val="7913"/>
              </a:lnSpc>
            </a:pPr>
            <a:r>
              <a:rPr lang="en-US" sz="5652">
                <a:solidFill>
                  <a:srgbClr val="FAF9FA"/>
                </a:solidFill>
                <a:latin typeface="Open Sans Bold"/>
              </a:rPr>
              <a:t>rentabilidade do negócio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51114" y="3594278"/>
            <a:ext cx="4403133" cy="1156811"/>
            <a:chOff x="0" y="0"/>
            <a:chExt cx="5870844" cy="15424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3544" cy="1536700"/>
            </a:xfrm>
            <a:custGeom>
              <a:avLst/>
              <a:gdLst/>
              <a:ahLst/>
              <a:cxnLst/>
              <a:rect r="r" b="b" t="t" l="l"/>
              <a:pathLst>
                <a:path h="1536700" w="4313544">
                  <a:moveTo>
                    <a:pt x="0" y="0"/>
                  </a:moveTo>
                  <a:lnTo>
                    <a:pt x="4313544" y="0"/>
                  </a:lnTo>
                  <a:lnTo>
                    <a:pt x="4313544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7300" y="5715"/>
              <a:ext cx="4313544" cy="1536700"/>
            </a:xfrm>
            <a:custGeom>
              <a:avLst/>
              <a:gdLst/>
              <a:ahLst/>
              <a:cxnLst/>
              <a:rect r="r" b="b" t="t" l="l"/>
              <a:pathLst>
                <a:path h="1536700" w="4313544">
                  <a:moveTo>
                    <a:pt x="0" y="0"/>
                  </a:moveTo>
                  <a:lnTo>
                    <a:pt x="4313544" y="0"/>
                  </a:lnTo>
                  <a:lnTo>
                    <a:pt x="4313544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36499" y="330632"/>
              <a:ext cx="5197846" cy="817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4"/>
                </a:lnSpc>
                <a:spcBef>
                  <a:spcPct val="0"/>
                </a:spcBef>
              </a:pPr>
              <a:r>
                <a:rPr lang="en-US" sz="3710">
                  <a:solidFill>
                    <a:srgbClr val="FFFFFF"/>
                  </a:solidFill>
                  <a:latin typeface="Open Sans Bold"/>
                </a:rPr>
                <a:t>V</a:t>
              </a:r>
              <a:r>
                <a:rPr lang="en-US" sz="3710">
                  <a:solidFill>
                    <a:srgbClr val="FFFFFF"/>
                  </a:solidFill>
                  <a:latin typeface="Open Sans Bold"/>
                </a:rPr>
                <a:t>ersão Premium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8956" y="6771185"/>
            <a:ext cx="4707403" cy="1156811"/>
            <a:chOff x="0" y="0"/>
            <a:chExt cx="6276537" cy="1542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13544" cy="1536700"/>
            </a:xfrm>
            <a:custGeom>
              <a:avLst/>
              <a:gdLst/>
              <a:ahLst/>
              <a:cxnLst/>
              <a:rect r="r" b="b" t="t" l="l"/>
              <a:pathLst>
                <a:path h="1536700" w="4313544">
                  <a:moveTo>
                    <a:pt x="0" y="0"/>
                  </a:moveTo>
                  <a:lnTo>
                    <a:pt x="4313544" y="0"/>
                  </a:lnTo>
                  <a:lnTo>
                    <a:pt x="4313544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62993" y="5715"/>
              <a:ext cx="4313544" cy="1536700"/>
            </a:xfrm>
            <a:custGeom>
              <a:avLst/>
              <a:gdLst/>
              <a:ahLst/>
              <a:cxnLst/>
              <a:rect r="r" b="b" t="t" l="l"/>
              <a:pathLst>
                <a:path h="1536700" w="4313544">
                  <a:moveTo>
                    <a:pt x="0" y="0"/>
                  </a:moveTo>
                  <a:lnTo>
                    <a:pt x="4313544" y="0"/>
                  </a:lnTo>
                  <a:lnTo>
                    <a:pt x="4313544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15771" y="333490"/>
              <a:ext cx="5519350" cy="81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4"/>
                </a:lnSpc>
                <a:spcBef>
                  <a:spcPct val="0"/>
                </a:spcBef>
              </a:pPr>
              <a:r>
                <a:rPr lang="en-US" sz="3710">
                  <a:solidFill>
                    <a:srgbClr val="FFFFFF"/>
                  </a:solidFill>
                  <a:latin typeface="Open Sans Bold"/>
                </a:rPr>
                <a:t>V</a:t>
              </a:r>
              <a:r>
                <a:rPr lang="en-US" sz="3710">
                  <a:solidFill>
                    <a:srgbClr val="FFFFFF"/>
                  </a:solidFill>
                  <a:latin typeface="Open Sans Bold"/>
                </a:rPr>
                <a:t>ersão Freemium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698658">
            <a:off x="14375631" y="173860"/>
            <a:ext cx="1679699" cy="1087605"/>
          </a:xfrm>
          <a:custGeom>
            <a:avLst/>
            <a:gdLst/>
            <a:ahLst/>
            <a:cxnLst/>
            <a:rect r="r" b="b" t="t" l="l"/>
            <a:pathLst>
              <a:path h="1087605" w="1679699">
                <a:moveTo>
                  <a:pt x="0" y="0"/>
                </a:moveTo>
                <a:lnTo>
                  <a:pt x="1679699" y="0"/>
                </a:lnTo>
                <a:lnTo>
                  <a:pt x="1679699" y="1087605"/>
                </a:lnTo>
                <a:lnTo>
                  <a:pt x="0" y="108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70064">
            <a:off x="15836795" y="2019774"/>
            <a:ext cx="1310156" cy="1008820"/>
          </a:xfrm>
          <a:custGeom>
            <a:avLst/>
            <a:gdLst/>
            <a:ahLst/>
            <a:cxnLst/>
            <a:rect r="r" b="b" t="t" l="l"/>
            <a:pathLst>
              <a:path h="1008820" w="1310156">
                <a:moveTo>
                  <a:pt x="0" y="0"/>
                </a:moveTo>
                <a:lnTo>
                  <a:pt x="1310156" y="0"/>
                </a:lnTo>
                <a:lnTo>
                  <a:pt x="1310156" y="1008821"/>
                </a:lnTo>
                <a:lnTo>
                  <a:pt x="0" y="10088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04927" y="1432892"/>
            <a:ext cx="1546445" cy="939114"/>
          </a:xfrm>
          <a:custGeom>
            <a:avLst/>
            <a:gdLst/>
            <a:ahLst/>
            <a:cxnLst/>
            <a:rect r="r" b="b" t="t" l="l"/>
            <a:pathLst>
              <a:path h="939114" w="1546445">
                <a:moveTo>
                  <a:pt x="0" y="0"/>
                </a:moveTo>
                <a:lnTo>
                  <a:pt x="1546444" y="0"/>
                </a:lnTo>
                <a:lnTo>
                  <a:pt x="1546444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16246">
            <a:off x="16534663" y="-46703"/>
            <a:ext cx="1083097" cy="1124861"/>
          </a:xfrm>
          <a:custGeom>
            <a:avLst/>
            <a:gdLst/>
            <a:ahLst/>
            <a:cxnLst/>
            <a:rect r="r" b="b" t="t" l="l"/>
            <a:pathLst>
              <a:path h="1124861" w="1083097">
                <a:moveTo>
                  <a:pt x="0" y="0"/>
                </a:moveTo>
                <a:lnTo>
                  <a:pt x="1083097" y="0"/>
                </a:lnTo>
                <a:lnTo>
                  <a:pt x="1083097" y="1124861"/>
                </a:lnTo>
                <a:lnTo>
                  <a:pt x="0" y="11248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97306">
            <a:off x="17495427" y="3212503"/>
            <a:ext cx="1020084" cy="1329493"/>
          </a:xfrm>
          <a:custGeom>
            <a:avLst/>
            <a:gdLst/>
            <a:ahLst/>
            <a:cxnLst/>
            <a:rect r="r" b="b" t="t" l="l"/>
            <a:pathLst>
              <a:path h="1329493" w="1020084">
                <a:moveTo>
                  <a:pt x="0" y="0"/>
                </a:moveTo>
                <a:lnTo>
                  <a:pt x="1020083" y="0"/>
                </a:lnTo>
                <a:lnTo>
                  <a:pt x="1020083" y="1329492"/>
                </a:lnTo>
                <a:lnTo>
                  <a:pt x="0" y="13294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663043" y="5567921"/>
            <a:ext cx="5555735" cy="3690379"/>
            <a:chOff x="0" y="0"/>
            <a:chExt cx="7407647" cy="49205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07647" cy="4920506"/>
            </a:xfrm>
            <a:custGeom>
              <a:avLst/>
              <a:gdLst/>
              <a:ahLst/>
              <a:cxnLst/>
              <a:rect r="r" b="b" t="t" l="l"/>
              <a:pathLst>
                <a:path h="4920506" w="7407647">
                  <a:moveTo>
                    <a:pt x="0" y="0"/>
                  </a:moveTo>
                  <a:lnTo>
                    <a:pt x="7407647" y="0"/>
                  </a:lnTo>
                  <a:lnTo>
                    <a:pt x="7407647" y="4920506"/>
                  </a:lnTo>
                  <a:lnTo>
                    <a:pt x="0" y="4920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812504" y="353017"/>
              <a:ext cx="4759479" cy="769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3"/>
                </a:lnSpc>
                <a:spcBef>
                  <a:spcPct val="0"/>
                </a:spcBef>
              </a:pPr>
              <a:r>
                <a:rPr lang="en-US" sz="3366">
                  <a:solidFill>
                    <a:srgbClr val="000000"/>
                  </a:solidFill>
                  <a:latin typeface="Raleway"/>
                </a:rPr>
                <a:t>Alcance ampliado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20345" y="2042408"/>
              <a:ext cx="5459968" cy="720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2"/>
                </a:lnSpc>
                <a:spcBef>
                  <a:spcPct val="0"/>
                </a:spcBef>
              </a:pPr>
              <a:r>
                <a:rPr lang="en-US" sz="3187">
                  <a:solidFill>
                    <a:srgbClr val="000000"/>
                  </a:solidFill>
                  <a:latin typeface="Raleway"/>
                </a:rPr>
                <a:t>Eficiência operacional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86175" y="3811963"/>
              <a:ext cx="5648616" cy="651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5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000000"/>
                  </a:solidFill>
                  <a:latin typeface="Raleway"/>
                </a:rPr>
                <a:t>Flexibilidade de trabalho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028403" y="5143500"/>
            <a:ext cx="4741434" cy="4184316"/>
          </a:xfrm>
          <a:custGeom>
            <a:avLst/>
            <a:gdLst/>
            <a:ahLst/>
            <a:cxnLst/>
            <a:rect r="r" b="b" t="t" l="l"/>
            <a:pathLst>
              <a:path h="4184316" w="4741434">
                <a:moveTo>
                  <a:pt x="0" y="0"/>
                </a:moveTo>
                <a:lnTo>
                  <a:pt x="4741434" y="0"/>
                </a:lnTo>
                <a:lnTo>
                  <a:pt x="4741434" y="4184316"/>
                </a:lnTo>
                <a:lnTo>
                  <a:pt x="0" y="41843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617099">
            <a:off x="13086134" y="3786349"/>
            <a:ext cx="2161314" cy="772670"/>
          </a:xfrm>
          <a:custGeom>
            <a:avLst/>
            <a:gdLst/>
            <a:ahLst/>
            <a:cxnLst/>
            <a:rect r="r" b="b" t="t" l="l"/>
            <a:pathLst>
              <a:path h="772670" w="2161314">
                <a:moveTo>
                  <a:pt x="0" y="0"/>
                </a:moveTo>
                <a:lnTo>
                  <a:pt x="2161315" y="0"/>
                </a:lnTo>
                <a:lnTo>
                  <a:pt x="2161315" y="772669"/>
                </a:lnTo>
                <a:lnTo>
                  <a:pt x="0" y="7726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52287" y="4972883"/>
            <a:ext cx="520074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Oferecimento ilimitado de serviços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5642" y="8158480"/>
            <a:ext cx="405407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Oferecimento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limitado de serviços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53103" y="3518040"/>
            <a:ext cx="5975615" cy="153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</a:pPr>
            <a:r>
              <a:rPr lang="en-US" sz="2935">
                <a:solidFill>
                  <a:srgbClr val="0E0D0E"/>
                </a:solidFill>
                <a:latin typeface="Open Sans"/>
              </a:rPr>
              <a:t>Os </a:t>
            </a:r>
            <a:r>
              <a:rPr lang="en-US" sz="2935">
                <a:solidFill>
                  <a:srgbClr val="0E0D0E"/>
                </a:solidFill>
                <a:latin typeface="Open Sans Bold"/>
              </a:rPr>
              <a:t>advogados</a:t>
            </a:r>
            <a:r>
              <a:rPr lang="en-US" sz="2935">
                <a:solidFill>
                  <a:srgbClr val="0E0D0E"/>
                </a:solidFill>
                <a:latin typeface="Open Sans"/>
              </a:rPr>
              <a:t> que prestariam serviços através da plataforma receberiam alguns beneficios: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00054" y="5888112"/>
            <a:ext cx="4198132" cy="279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2644">
                <a:solidFill>
                  <a:srgbClr val="000000"/>
                </a:solidFill>
                <a:latin typeface="Open Sans"/>
              </a:rPr>
              <a:t>Em cima dos valores dos serviços prestados pelos advogados, seria aplicada uma taxa destinada à manutenção e persistência da aplicação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04449" y="198349"/>
            <a:ext cx="3308769" cy="1038627"/>
          </a:xfrm>
          <a:custGeom>
            <a:avLst/>
            <a:gdLst/>
            <a:ahLst/>
            <a:cxnLst/>
            <a:rect r="r" b="b" t="t" l="l"/>
            <a:pathLst>
              <a:path h="1038627" w="3308769">
                <a:moveTo>
                  <a:pt x="0" y="0"/>
                </a:moveTo>
                <a:lnTo>
                  <a:pt x="3308769" y="0"/>
                </a:lnTo>
                <a:lnTo>
                  <a:pt x="3308769" y="1038627"/>
                </a:lnTo>
                <a:lnTo>
                  <a:pt x="0" y="103862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56259">
            <a:off x="407188" y="-163335"/>
            <a:ext cx="12552607" cy="7453022"/>
            <a:chOff x="0" y="0"/>
            <a:chExt cx="16736809" cy="9937363"/>
          </a:xfrm>
        </p:grpSpPr>
        <p:sp>
          <p:nvSpPr>
            <p:cNvPr name="Freeform 3" id="3"/>
            <p:cNvSpPr/>
            <p:nvPr/>
          </p:nvSpPr>
          <p:spPr>
            <a:xfrm flipH="false" flipV="false" rot="-278853">
              <a:off x="455867" y="3394826"/>
              <a:ext cx="16068280" cy="5901262"/>
            </a:xfrm>
            <a:custGeom>
              <a:avLst/>
              <a:gdLst/>
              <a:ahLst/>
              <a:cxnLst/>
              <a:rect r="r" b="b" t="t" l="l"/>
              <a:pathLst>
                <a:path h="5901262" w="16068280">
                  <a:moveTo>
                    <a:pt x="0" y="0"/>
                  </a:moveTo>
                  <a:lnTo>
                    <a:pt x="16068280" y="0"/>
                  </a:lnTo>
                  <a:lnTo>
                    <a:pt x="16068280" y="5901262"/>
                  </a:lnTo>
                  <a:lnTo>
                    <a:pt x="0" y="590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561" t="0" r="-39267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0516286">
              <a:off x="215891" y="652254"/>
              <a:ext cx="16068280" cy="5901262"/>
            </a:xfrm>
            <a:custGeom>
              <a:avLst/>
              <a:gdLst/>
              <a:ahLst/>
              <a:cxnLst/>
              <a:rect r="r" b="b" t="t" l="l"/>
              <a:pathLst>
                <a:path h="5901262" w="16068280">
                  <a:moveTo>
                    <a:pt x="0" y="0"/>
                  </a:moveTo>
                  <a:lnTo>
                    <a:pt x="16068280" y="0"/>
                  </a:lnTo>
                  <a:lnTo>
                    <a:pt x="16068280" y="5901262"/>
                  </a:lnTo>
                  <a:lnTo>
                    <a:pt x="0" y="590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561" t="0" r="-39267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318315">
            <a:off x="927914" y="2298516"/>
            <a:ext cx="11519455" cy="243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8"/>
              </a:lnSpc>
              <a:spcBef>
                <a:spcPct val="0"/>
              </a:spcBef>
            </a:pPr>
            <a:r>
              <a:rPr lang="en-US" sz="4656">
                <a:solidFill>
                  <a:srgbClr val="36186C"/>
                </a:solidFill>
                <a:latin typeface="Open Sans Bold"/>
              </a:rPr>
              <a:t>O desconhecimento da lei gera obstáculos na construção e garantia da cidadania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19952" y="3326201"/>
            <a:ext cx="11707547" cy="6951274"/>
            <a:chOff x="0" y="0"/>
            <a:chExt cx="15610063" cy="9268365"/>
          </a:xfrm>
        </p:grpSpPr>
        <p:sp>
          <p:nvSpPr>
            <p:cNvPr name="Freeform 7" id="7"/>
            <p:cNvSpPr/>
            <p:nvPr/>
          </p:nvSpPr>
          <p:spPr>
            <a:xfrm flipH="false" flipV="false" rot="-278853">
              <a:off x="425178" y="3166282"/>
              <a:ext cx="14986540" cy="5503981"/>
            </a:xfrm>
            <a:custGeom>
              <a:avLst/>
              <a:gdLst/>
              <a:ahLst/>
              <a:cxnLst/>
              <a:rect r="r" b="b" t="t" l="l"/>
              <a:pathLst>
                <a:path h="5503981" w="14986540">
                  <a:moveTo>
                    <a:pt x="0" y="0"/>
                  </a:moveTo>
                  <a:lnTo>
                    <a:pt x="14986540" y="0"/>
                  </a:lnTo>
                  <a:lnTo>
                    <a:pt x="14986540" y="5503980"/>
                  </a:lnTo>
                  <a:lnTo>
                    <a:pt x="0" y="5503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0516286">
              <a:off x="201357" y="608343"/>
              <a:ext cx="14986540" cy="5503981"/>
            </a:xfrm>
            <a:custGeom>
              <a:avLst/>
              <a:gdLst/>
              <a:ahLst/>
              <a:cxnLst/>
              <a:rect r="r" b="b" t="t" l="l"/>
              <a:pathLst>
                <a:path h="5503981" w="14986540">
                  <a:moveTo>
                    <a:pt x="0" y="0"/>
                  </a:moveTo>
                  <a:lnTo>
                    <a:pt x="14986540" y="0"/>
                  </a:lnTo>
                  <a:lnTo>
                    <a:pt x="14986540" y="5503981"/>
                  </a:lnTo>
                  <a:lnTo>
                    <a:pt x="0" y="550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-301062">
            <a:off x="6170002" y="5682975"/>
            <a:ext cx="10802269" cy="231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4"/>
              </a:lnSpc>
              <a:spcBef>
                <a:spcPct val="0"/>
              </a:spcBef>
            </a:pPr>
            <a:r>
              <a:rPr lang="en-US" sz="4417">
                <a:solidFill>
                  <a:srgbClr val="36186C"/>
                </a:solidFill>
                <a:latin typeface="Open Sans Bold"/>
              </a:rPr>
              <a:t>A garantia do direito começa a partir do momento em que você entende quais são os seus direitos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12980">
            <a:off x="858016" y="6341053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853125">
            <a:off x="1091412" y="9257469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0" y="0"/>
                </a:lnTo>
                <a:lnTo>
                  <a:pt x="615690" y="615691"/>
                </a:lnTo>
                <a:lnTo>
                  <a:pt x="0" y="615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807699">
            <a:off x="3261723" y="7523527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1" y="0"/>
                </a:lnTo>
                <a:lnTo>
                  <a:pt x="615691" y="615691"/>
                </a:lnTo>
                <a:lnTo>
                  <a:pt x="0" y="615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853125">
            <a:off x="2092728" y="8282890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3" y="0"/>
                </a:lnTo>
                <a:lnTo>
                  <a:pt x="362593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53125">
            <a:off x="2967495" y="6314195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68016">
            <a:off x="3718983" y="8717059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853125">
            <a:off x="4639900" y="6883526"/>
            <a:ext cx="750339" cy="750339"/>
          </a:xfrm>
          <a:custGeom>
            <a:avLst/>
            <a:gdLst/>
            <a:ahLst/>
            <a:cxnLst/>
            <a:rect r="r" b="b" t="t" l="l"/>
            <a:pathLst>
              <a:path h="750339" w="750339">
                <a:moveTo>
                  <a:pt x="0" y="0"/>
                </a:moveTo>
                <a:lnTo>
                  <a:pt x="750339" y="0"/>
                </a:lnTo>
                <a:lnTo>
                  <a:pt x="750339" y="750339"/>
                </a:lnTo>
                <a:lnTo>
                  <a:pt x="0" y="75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16246">
            <a:off x="503052" y="8044210"/>
            <a:ext cx="808767" cy="839952"/>
          </a:xfrm>
          <a:custGeom>
            <a:avLst/>
            <a:gdLst/>
            <a:ahLst/>
            <a:cxnLst/>
            <a:rect r="r" b="b" t="t" l="l"/>
            <a:pathLst>
              <a:path h="839952" w="808767">
                <a:moveTo>
                  <a:pt x="0" y="0"/>
                </a:moveTo>
                <a:lnTo>
                  <a:pt x="808767" y="0"/>
                </a:lnTo>
                <a:lnTo>
                  <a:pt x="808767" y="839953"/>
                </a:lnTo>
                <a:lnTo>
                  <a:pt x="0" y="839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16246">
            <a:off x="2586426" y="9191174"/>
            <a:ext cx="466577" cy="484568"/>
          </a:xfrm>
          <a:custGeom>
            <a:avLst/>
            <a:gdLst/>
            <a:ahLst/>
            <a:cxnLst/>
            <a:rect r="r" b="b" t="t" l="l"/>
            <a:pathLst>
              <a:path h="484568" w="466577">
                <a:moveTo>
                  <a:pt x="0" y="0"/>
                </a:moveTo>
                <a:lnTo>
                  <a:pt x="466578" y="0"/>
                </a:lnTo>
                <a:lnTo>
                  <a:pt x="466578" y="484568"/>
                </a:lnTo>
                <a:lnTo>
                  <a:pt x="0" y="484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402347">
            <a:off x="3767987" y="5717909"/>
            <a:ext cx="628795" cy="653041"/>
          </a:xfrm>
          <a:custGeom>
            <a:avLst/>
            <a:gdLst/>
            <a:ahLst/>
            <a:cxnLst/>
            <a:rect r="r" b="b" t="t" l="l"/>
            <a:pathLst>
              <a:path h="653041" w="628795">
                <a:moveTo>
                  <a:pt x="0" y="0"/>
                </a:moveTo>
                <a:lnTo>
                  <a:pt x="628795" y="0"/>
                </a:lnTo>
                <a:lnTo>
                  <a:pt x="628795" y="653041"/>
                </a:lnTo>
                <a:lnTo>
                  <a:pt x="0" y="653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01524">
            <a:off x="5243322" y="8435583"/>
            <a:ext cx="466577" cy="484568"/>
          </a:xfrm>
          <a:custGeom>
            <a:avLst/>
            <a:gdLst/>
            <a:ahLst/>
            <a:cxnLst/>
            <a:rect r="r" b="b" t="t" l="l"/>
            <a:pathLst>
              <a:path h="484568" w="466577">
                <a:moveTo>
                  <a:pt x="0" y="0"/>
                </a:moveTo>
                <a:lnTo>
                  <a:pt x="466577" y="0"/>
                </a:lnTo>
                <a:lnTo>
                  <a:pt x="466577" y="484568"/>
                </a:lnTo>
                <a:lnTo>
                  <a:pt x="0" y="484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12980">
            <a:off x="13421126" y="264323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853125">
            <a:off x="13654522" y="3180739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1" y="0"/>
                </a:lnTo>
                <a:lnTo>
                  <a:pt x="615691" y="615690"/>
                </a:lnTo>
                <a:lnTo>
                  <a:pt x="0" y="615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807699">
            <a:off x="15824833" y="1446796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1" y="0"/>
                </a:lnTo>
                <a:lnTo>
                  <a:pt x="615691" y="615691"/>
                </a:lnTo>
                <a:lnTo>
                  <a:pt x="0" y="615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853125">
            <a:off x="14669145" y="2071711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368016">
            <a:off x="16282094" y="2640329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1"/>
                </a:lnTo>
                <a:lnTo>
                  <a:pt x="0" y="108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853125">
            <a:off x="17203010" y="806796"/>
            <a:ext cx="750339" cy="750339"/>
          </a:xfrm>
          <a:custGeom>
            <a:avLst/>
            <a:gdLst/>
            <a:ahLst/>
            <a:cxnLst/>
            <a:rect r="r" b="b" t="t" l="l"/>
            <a:pathLst>
              <a:path h="750339" w="750339">
                <a:moveTo>
                  <a:pt x="0" y="0"/>
                </a:moveTo>
                <a:lnTo>
                  <a:pt x="750339" y="0"/>
                </a:lnTo>
                <a:lnTo>
                  <a:pt x="750339" y="750339"/>
                </a:lnTo>
                <a:lnTo>
                  <a:pt x="0" y="75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816246">
            <a:off x="13066162" y="1967480"/>
            <a:ext cx="808767" cy="839952"/>
          </a:xfrm>
          <a:custGeom>
            <a:avLst/>
            <a:gdLst/>
            <a:ahLst/>
            <a:cxnLst/>
            <a:rect r="r" b="b" t="t" l="l"/>
            <a:pathLst>
              <a:path h="839952" w="808767">
                <a:moveTo>
                  <a:pt x="0" y="0"/>
                </a:moveTo>
                <a:lnTo>
                  <a:pt x="808767" y="0"/>
                </a:lnTo>
                <a:lnTo>
                  <a:pt x="808767" y="839952"/>
                </a:lnTo>
                <a:lnTo>
                  <a:pt x="0" y="839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816246">
            <a:off x="15149537" y="3114443"/>
            <a:ext cx="466577" cy="484568"/>
          </a:xfrm>
          <a:custGeom>
            <a:avLst/>
            <a:gdLst/>
            <a:ahLst/>
            <a:cxnLst/>
            <a:rect r="r" b="b" t="t" l="l"/>
            <a:pathLst>
              <a:path h="484568" w="466577">
                <a:moveTo>
                  <a:pt x="0" y="0"/>
                </a:moveTo>
                <a:lnTo>
                  <a:pt x="466577" y="0"/>
                </a:lnTo>
                <a:lnTo>
                  <a:pt x="466577" y="484568"/>
                </a:lnTo>
                <a:lnTo>
                  <a:pt x="0" y="484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715552">
            <a:off x="15494832" y="340893"/>
            <a:ext cx="628795" cy="653041"/>
          </a:xfrm>
          <a:custGeom>
            <a:avLst/>
            <a:gdLst/>
            <a:ahLst/>
            <a:cxnLst/>
            <a:rect r="r" b="b" t="t" l="l"/>
            <a:pathLst>
              <a:path h="653041" w="628795">
                <a:moveTo>
                  <a:pt x="0" y="0"/>
                </a:moveTo>
                <a:lnTo>
                  <a:pt x="628795" y="0"/>
                </a:lnTo>
                <a:lnTo>
                  <a:pt x="628795" y="653041"/>
                </a:lnTo>
                <a:lnTo>
                  <a:pt x="0" y="653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853125">
            <a:off x="12293713" y="908992"/>
            <a:ext cx="454235" cy="454235"/>
          </a:xfrm>
          <a:custGeom>
            <a:avLst/>
            <a:gdLst/>
            <a:ahLst/>
            <a:cxnLst/>
            <a:rect r="r" b="b" t="t" l="l"/>
            <a:pathLst>
              <a:path h="454235" w="454235">
                <a:moveTo>
                  <a:pt x="0" y="0"/>
                </a:moveTo>
                <a:lnTo>
                  <a:pt x="454235" y="0"/>
                </a:lnTo>
                <a:lnTo>
                  <a:pt x="454235" y="454236"/>
                </a:lnTo>
                <a:lnTo>
                  <a:pt x="0" y="45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816246">
            <a:off x="11733694" y="237948"/>
            <a:ext cx="466577" cy="484568"/>
          </a:xfrm>
          <a:custGeom>
            <a:avLst/>
            <a:gdLst/>
            <a:ahLst/>
            <a:cxnLst/>
            <a:rect r="r" b="b" t="t" l="l"/>
            <a:pathLst>
              <a:path h="484568" w="466577">
                <a:moveTo>
                  <a:pt x="0" y="0"/>
                </a:moveTo>
                <a:lnTo>
                  <a:pt x="466577" y="0"/>
                </a:lnTo>
                <a:lnTo>
                  <a:pt x="466577" y="484568"/>
                </a:lnTo>
                <a:lnTo>
                  <a:pt x="0" y="484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593909" y="9473837"/>
            <a:ext cx="9733748" cy="67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</a:pPr>
            <a:r>
              <a:rPr lang="en-US" sz="3635" spc="50">
                <a:solidFill>
                  <a:srgbClr val="000000"/>
                </a:solidFill>
                <a:latin typeface="Roboto Italics"/>
              </a:rPr>
              <a:t>by Amália, Angela, Bruna e Rafaela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50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505" y="1028700"/>
            <a:ext cx="16319893" cy="1244007"/>
            <a:chOff x="0" y="0"/>
            <a:chExt cx="21759857" cy="1658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2236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4613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16989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9366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61743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34119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06496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8872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51249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723626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5" y="0"/>
                  </a:lnTo>
                  <a:lnTo>
                    <a:pt x="1076065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960025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0683791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4505" y="3800788"/>
            <a:ext cx="16319893" cy="1244007"/>
            <a:chOff x="0" y="0"/>
            <a:chExt cx="21759857" cy="16586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72236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4613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16989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89366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61743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034119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206496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378872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51249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723626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5" y="0"/>
                  </a:lnTo>
                  <a:lnTo>
                    <a:pt x="1076065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960025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0683791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39407" y="5206720"/>
            <a:ext cx="16319893" cy="1244007"/>
            <a:chOff x="0" y="0"/>
            <a:chExt cx="21759857" cy="16586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72236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44613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516989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689366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861743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034119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206496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378872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551249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723626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5" y="0"/>
                  </a:lnTo>
                  <a:lnTo>
                    <a:pt x="1076065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8960025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0683791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759345" y="8014293"/>
            <a:ext cx="16319893" cy="1244007"/>
            <a:chOff x="0" y="0"/>
            <a:chExt cx="21759857" cy="165867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72236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344613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516989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689366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861743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1034119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206496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378872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551249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723626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5" y="0"/>
                  </a:lnTo>
                  <a:lnTo>
                    <a:pt x="1076065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8960025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20683791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42847" y="6574551"/>
            <a:ext cx="16319893" cy="1244007"/>
            <a:chOff x="0" y="0"/>
            <a:chExt cx="21759857" cy="165867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72236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344613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516989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689366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861743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1034119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206496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378872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1551249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723626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5" y="0"/>
                  </a:lnTo>
                  <a:lnTo>
                    <a:pt x="1076065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8960025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20683791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2098824" y="2434632"/>
            <a:ext cx="16319893" cy="1244007"/>
            <a:chOff x="0" y="0"/>
            <a:chExt cx="21759857" cy="1658676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172236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344613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516989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689366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861743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1034119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1206496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1378872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1551249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1723626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5" y="0"/>
                  </a:lnTo>
                  <a:lnTo>
                    <a:pt x="1076065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18960025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20683791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6" id="86"/>
          <p:cNvGrpSpPr/>
          <p:nvPr/>
        </p:nvGrpSpPr>
        <p:grpSpPr>
          <a:xfrm rot="0">
            <a:off x="570362" y="-377232"/>
            <a:ext cx="16319893" cy="1244007"/>
            <a:chOff x="0" y="0"/>
            <a:chExt cx="21759857" cy="1658676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172236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9" id="89"/>
            <p:cNvSpPr/>
            <p:nvPr/>
          </p:nvSpPr>
          <p:spPr>
            <a:xfrm flipH="false" flipV="false" rot="0">
              <a:off x="344613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0" id="90"/>
            <p:cNvSpPr/>
            <p:nvPr/>
          </p:nvSpPr>
          <p:spPr>
            <a:xfrm flipH="false" flipV="false" rot="0">
              <a:off x="516989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689366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2" id="92"/>
            <p:cNvSpPr/>
            <p:nvPr/>
          </p:nvSpPr>
          <p:spPr>
            <a:xfrm flipH="false" flipV="false" rot="0">
              <a:off x="861743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10341196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12064962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5" id="95"/>
            <p:cNvSpPr/>
            <p:nvPr/>
          </p:nvSpPr>
          <p:spPr>
            <a:xfrm flipH="false" flipV="false" rot="0">
              <a:off x="13788728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15512494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0">
              <a:off x="17236260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5" y="0"/>
                  </a:lnTo>
                  <a:lnTo>
                    <a:pt x="1076065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18960025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20683791" y="0"/>
              <a:ext cx="1076066" cy="1658676"/>
            </a:xfrm>
            <a:custGeom>
              <a:avLst/>
              <a:gdLst/>
              <a:ahLst/>
              <a:cxnLst/>
              <a:rect r="r" b="b" t="t" l="l"/>
              <a:pathLst>
                <a:path h="1658676" w="1076066">
                  <a:moveTo>
                    <a:pt x="0" y="0"/>
                  </a:moveTo>
                  <a:lnTo>
                    <a:pt x="1076066" y="0"/>
                  </a:lnTo>
                  <a:lnTo>
                    <a:pt x="1076066" y="1658676"/>
                  </a:lnTo>
                  <a:lnTo>
                    <a:pt x="0" y="16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0" id="100"/>
          <p:cNvSpPr/>
          <p:nvPr/>
        </p:nvSpPr>
        <p:spPr>
          <a:xfrm flipH="false" flipV="false" rot="0">
            <a:off x="0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1" id="101"/>
          <p:cNvSpPr/>
          <p:nvPr/>
        </p:nvSpPr>
        <p:spPr>
          <a:xfrm flipH="false" flipV="false" rot="0">
            <a:off x="1291774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2" id="102"/>
          <p:cNvSpPr/>
          <p:nvPr/>
        </p:nvSpPr>
        <p:spPr>
          <a:xfrm flipH="false" flipV="false" rot="0">
            <a:off x="2584599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3" id="103"/>
          <p:cNvSpPr/>
          <p:nvPr/>
        </p:nvSpPr>
        <p:spPr>
          <a:xfrm flipH="false" flipV="false" rot="0">
            <a:off x="3877423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4" id="104"/>
          <p:cNvSpPr/>
          <p:nvPr/>
        </p:nvSpPr>
        <p:spPr>
          <a:xfrm flipH="false" flipV="false" rot="0">
            <a:off x="5170248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5" id="105"/>
          <p:cNvSpPr/>
          <p:nvPr/>
        </p:nvSpPr>
        <p:spPr>
          <a:xfrm flipH="false" flipV="false" rot="0">
            <a:off x="6463072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6" id="106"/>
          <p:cNvSpPr/>
          <p:nvPr/>
        </p:nvSpPr>
        <p:spPr>
          <a:xfrm flipH="false" flipV="false" rot="0">
            <a:off x="7755897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7" id="107"/>
          <p:cNvSpPr/>
          <p:nvPr/>
        </p:nvSpPr>
        <p:spPr>
          <a:xfrm flipH="false" flipV="false" rot="0">
            <a:off x="9048721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8" id="108"/>
          <p:cNvSpPr/>
          <p:nvPr/>
        </p:nvSpPr>
        <p:spPr>
          <a:xfrm flipH="false" flipV="false" rot="0">
            <a:off x="10341546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9" id="109"/>
          <p:cNvSpPr/>
          <p:nvPr/>
        </p:nvSpPr>
        <p:spPr>
          <a:xfrm flipH="false" flipV="false" rot="0">
            <a:off x="11634370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0" id="110"/>
          <p:cNvSpPr/>
          <p:nvPr/>
        </p:nvSpPr>
        <p:spPr>
          <a:xfrm flipH="false" flipV="false" rot="0">
            <a:off x="12927195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1" id="111"/>
          <p:cNvSpPr/>
          <p:nvPr/>
        </p:nvSpPr>
        <p:spPr>
          <a:xfrm flipH="false" flipV="false" rot="0">
            <a:off x="14220019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2" id="112"/>
          <p:cNvSpPr/>
          <p:nvPr/>
        </p:nvSpPr>
        <p:spPr>
          <a:xfrm flipH="false" flipV="false" rot="0">
            <a:off x="15512844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3" id="113"/>
          <p:cNvSpPr/>
          <p:nvPr/>
        </p:nvSpPr>
        <p:spPr>
          <a:xfrm flipH="false" flipV="false" rot="0">
            <a:off x="16805668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4" id="114"/>
          <p:cNvSpPr/>
          <p:nvPr/>
        </p:nvSpPr>
        <p:spPr>
          <a:xfrm flipH="false" flipV="false" rot="0">
            <a:off x="17894000" y="9458325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5" id="115"/>
          <p:cNvSpPr/>
          <p:nvPr/>
        </p:nvSpPr>
        <p:spPr>
          <a:xfrm flipH="false" flipV="false" rot="0">
            <a:off x="17418612" y="8014293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6" id="116"/>
          <p:cNvSpPr/>
          <p:nvPr/>
        </p:nvSpPr>
        <p:spPr>
          <a:xfrm flipH="false" flipV="false" rot="0">
            <a:off x="16805668" y="6610506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7" id="117"/>
          <p:cNvSpPr/>
          <p:nvPr/>
        </p:nvSpPr>
        <p:spPr>
          <a:xfrm flipH="false" flipV="false" rot="0">
            <a:off x="17955618" y="6610506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8" id="118"/>
          <p:cNvSpPr/>
          <p:nvPr/>
        </p:nvSpPr>
        <p:spPr>
          <a:xfrm flipH="false" flipV="false" rot="0">
            <a:off x="-403525" y="8016438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9" id="119"/>
          <p:cNvSpPr/>
          <p:nvPr/>
        </p:nvSpPr>
        <p:spPr>
          <a:xfrm flipH="false" flipV="false" rot="0">
            <a:off x="17679903" y="5206720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6"/>
                </a:lnTo>
                <a:lnTo>
                  <a:pt x="0" y="12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0" id="120"/>
          <p:cNvSpPr/>
          <p:nvPr/>
        </p:nvSpPr>
        <p:spPr>
          <a:xfrm flipH="false" flipV="false" rot="0">
            <a:off x="-286743" y="5187670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6"/>
                </a:lnTo>
                <a:lnTo>
                  <a:pt x="0" y="12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1" id="121"/>
          <p:cNvSpPr/>
          <p:nvPr/>
        </p:nvSpPr>
        <p:spPr>
          <a:xfrm flipH="false" flipV="false" rot="0">
            <a:off x="807049" y="2434632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2" id="122"/>
          <p:cNvSpPr/>
          <p:nvPr/>
        </p:nvSpPr>
        <p:spPr>
          <a:xfrm flipH="false" flipV="false" rot="0">
            <a:off x="-236687" y="2413906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3" id="123"/>
          <p:cNvSpPr/>
          <p:nvPr/>
        </p:nvSpPr>
        <p:spPr>
          <a:xfrm flipH="false" flipV="false" rot="0">
            <a:off x="17015087" y="3820676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4" id="124"/>
          <p:cNvSpPr/>
          <p:nvPr/>
        </p:nvSpPr>
        <p:spPr>
          <a:xfrm flipH="false" flipV="false" rot="0">
            <a:off x="16890255" y="1047750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50" y="0"/>
                </a:lnTo>
                <a:lnTo>
                  <a:pt x="807050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5" id="125"/>
          <p:cNvSpPr/>
          <p:nvPr/>
        </p:nvSpPr>
        <p:spPr>
          <a:xfrm flipH="false" flipV="false" rot="0">
            <a:off x="17293780" y="-339132"/>
            <a:ext cx="807049" cy="1244007"/>
          </a:xfrm>
          <a:custGeom>
            <a:avLst/>
            <a:gdLst/>
            <a:ahLst/>
            <a:cxnLst/>
            <a:rect r="r" b="b" t="t" l="l"/>
            <a:pathLst>
              <a:path h="1244007" w="807049">
                <a:moveTo>
                  <a:pt x="0" y="0"/>
                </a:moveTo>
                <a:lnTo>
                  <a:pt x="807049" y="0"/>
                </a:lnTo>
                <a:lnTo>
                  <a:pt x="807049" y="1244007"/>
                </a:lnTo>
                <a:lnTo>
                  <a:pt x="0" y="124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6" id="126"/>
          <p:cNvSpPr/>
          <p:nvPr/>
        </p:nvSpPr>
        <p:spPr>
          <a:xfrm flipH="true" flipV="false" rot="-5514009">
            <a:off x="5601720" y="-3061521"/>
            <a:ext cx="6695808" cy="16167428"/>
          </a:xfrm>
          <a:custGeom>
            <a:avLst/>
            <a:gdLst/>
            <a:ahLst/>
            <a:cxnLst/>
            <a:rect r="r" b="b" t="t" l="l"/>
            <a:pathLst>
              <a:path h="16167428" w="6695808">
                <a:moveTo>
                  <a:pt x="6695808" y="0"/>
                </a:moveTo>
                <a:lnTo>
                  <a:pt x="0" y="0"/>
                </a:lnTo>
                <a:lnTo>
                  <a:pt x="0" y="16167428"/>
                </a:lnTo>
                <a:lnTo>
                  <a:pt x="6695808" y="16167428"/>
                </a:lnTo>
                <a:lnTo>
                  <a:pt x="6695808" y="0"/>
                </a:lnTo>
                <a:close/>
              </a:path>
            </a:pathLst>
          </a:custGeom>
          <a:blipFill>
            <a:blip r:embed="rId4"/>
            <a:stretch>
              <a:fillRect l="-17498" t="0" r="-61179" b="0"/>
            </a:stretch>
          </a:blipFill>
        </p:spPr>
      </p:sp>
      <p:sp>
        <p:nvSpPr>
          <p:cNvPr name="TextBox 127" id="127"/>
          <p:cNvSpPr txBox="true"/>
          <p:nvPr/>
        </p:nvSpPr>
        <p:spPr>
          <a:xfrm rot="-123914">
            <a:off x="1941790" y="4273893"/>
            <a:ext cx="14687449" cy="265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0"/>
              </a:lnSpc>
            </a:pPr>
            <a:r>
              <a:rPr lang="en-US" sz="5050">
                <a:solidFill>
                  <a:srgbClr val="432775"/>
                </a:solidFill>
                <a:latin typeface="Open Sans Bold"/>
              </a:rPr>
              <a:t>Como garantir a cidadania se mais de 60% da população não conhece os seus direitos e deveres básicos?</a:t>
            </a:r>
          </a:p>
        </p:txBody>
      </p:sp>
      <p:sp>
        <p:nvSpPr>
          <p:cNvPr name="TextBox 128" id="128"/>
          <p:cNvSpPr txBox="true"/>
          <p:nvPr/>
        </p:nvSpPr>
        <p:spPr>
          <a:xfrm rot="-111031">
            <a:off x="5809208" y="2368107"/>
            <a:ext cx="7702084" cy="171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3"/>
              </a:lnSpc>
            </a:pPr>
            <a:r>
              <a:rPr lang="en-US" sz="10052">
                <a:solidFill>
                  <a:srgbClr val="432775"/>
                </a:solidFill>
                <a:latin typeface="Open Sans Bold"/>
              </a:rPr>
              <a:t>PROBLEMA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35" y="0"/>
            <a:ext cx="18269565" cy="10297391"/>
          </a:xfrm>
          <a:custGeom>
            <a:avLst/>
            <a:gdLst/>
            <a:ahLst/>
            <a:cxnLst/>
            <a:rect r="r" b="b" t="t" l="l"/>
            <a:pathLst>
              <a:path h="10297391" w="18269565">
                <a:moveTo>
                  <a:pt x="0" y="0"/>
                </a:moveTo>
                <a:lnTo>
                  <a:pt x="18269565" y="0"/>
                </a:lnTo>
                <a:lnTo>
                  <a:pt x="18269565" y="10297391"/>
                </a:lnTo>
                <a:lnTo>
                  <a:pt x="0" y="10297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7179" y="-370675"/>
            <a:ext cx="21770233" cy="11403543"/>
          </a:xfrm>
          <a:custGeom>
            <a:avLst/>
            <a:gdLst/>
            <a:ahLst/>
            <a:cxnLst/>
            <a:rect r="r" b="b" t="t" l="l"/>
            <a:pathLst>
              <a:path h="11403543" w="21770233">
                <a:moveTo>
                  <a:pt x="0" y="0"/>
                </a:moveTo>
                <a:lnTo>
                  <a:pt x="21770233" y="0"/>
                </a:lnTo>
                <a:lnTo>
                  <a:pt x="21770233" y="11403543"/>
                </a:lnTo>
                <a:lnTo>
                  <a:pt x="0" y="11403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3" t="0" r="-2036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427">
            <a:off x="7401598" y="2350827"/>
            <a:ext cx="9682393" cy="7182575"/>
          </a:xfrm>
          <a:custGeom>
            <a:avLst/>
            <a:gdLst/>
            <a:ahLst/>
            <a:cxnLst/>
            <a:rect r="r" b="b" t="t" l="l"/>
            <a:pathLst>
              <a:path h="7182575" w="9682393">
                <a:moveTo>
                  <a:pt x="0" y="0"/>
                </a:moveTo>
                <a:lnTo>
                  <a:pt x="9682393" y="0"/>
                </a:lnTo>
                <a:lnTo>
                  <a:pt x="9682393" y="7182575"/>
                </a:lnTo>
                <a:lnTo>
                  <a:pt x="0" y="7182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72194">
            <a:off x="8008991" y="3045788"/>
            <a:ext cx="4030707" cy="530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432775"/>
                </a:solidFill>
                <a:latin typeface="Sanchez Italics"/>
              </a:rPr>
              <a:t>a) o direito de petição aos poderes públicos em defesa de direitos ou contra ilegalidade ou abuso de poder;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0810" y="2585976"/>
            <a:ext cx="6213726" cy="58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4"/>
              </a:lnSpc>
              <a:spcBef>
                <a:spcPct val="0"/>
              </a:spcBef>
            </a:pPr>
            <a:r>
              <a:rPr lang="en-US" sz="6596">
                <a:solidFill>
                  <a:srgbClr val="36186C"/>
                </a:solidFill>
                <a:latin typeface="Open Sans Bold"/>
              </a:rPr>
              <a:t>Inciso XXXIV do Artigo 5 da Constituição Federal de 1988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9243" y="962025"/>
            <a:ext cx="9882427" cy="115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8"/>
              </a:lnSpc>
              <a:spcBef>
                <a:spcPct val="0"/>
              </a:spcBef>
            </a:pPr>
            <a:r>
              <a:rPr lang="en-US" sz="3341">
                <a:solidFill>
                  <a:srgbClr val="36186C"/>
                </a:solidFill>
                <a:latin typeface="Open Sans Bold"/>
              </a:rPr>
              <a:t>São a todos assegurados, independentemente do pagamento de taxas:</a:t>
            </a:r>
          </a:p>
        </p:txBody>
      </p:sp>
      <p:sp>
        <p:nvSpPr>
          <p:cNvPr name="TextBox 7" id="7"/>
          <p:cNvSpPr txBox="true"/>
          <p:nvPr/>
        </p:nvSpPr>
        <p:spPr>
          <a:xfrm rot="82915">
            <a:off x="12363060" y="3218605"/>
            <a:ext cx="4277401" cy="530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432775"/>
                </a:solidFill>
                <a:latin typeface="Sanchez"/>
              </a:rPr>
              <a:t>b) a obtenção de certidões em repartições públicas, para defesa de direitos e esclarecimento de situações de interesse pessoal;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B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4111" y="272503"/>
            <a:ext cx="7637994" cy="7411123"/>
          </a:xfrm>
          <a:custGeom>
            <a:avLst/>
            <a:gdLst/>
            <a:ahLst/>
            <a:cxnLst/>
            <a:rect r="r" b="b" t="t" l="l"/>
            <a:pathLst>
              <a:path h="7411123" w="7637994">
                <a:moveTo>
                  <a:pt x="0" y="0"/>
                </a:moveTo>
                <a:lnTo>
                  <a:pt x="7637995" y="0"/>
                </a:lnTo>
                <a:lnTo>
                  <a:pt x="7637995" y="7411123"/>
                </a:lnTo>
                <a:lnTo>
                  <a:pt x="0" y="7411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72282" y="2695445"/>
            <a:ext cx="7362860" cy="7300826"/>
          </a:xfrm>
          <a:custGeom>
            <a:avLst/>
            <a:gdLst/>
            <a:ahLst/>
            <a:cxnLst/>
            <a:rect r="r" b="b" t="t" l="l"/>
            <a:pathLst>
              <a:path h="7300826" w="7362860">
                <a:moveTo>
                  <a:pt x="0" y="0"/>
                </a:moveTo>
                <a:lnTo>
                  <a:pt x="7362859" y="0"/>
                </a:lnTo>
                <a:lnTo>
                  <a:pt x="7362859" y="7300826"/>
                </a:lnTo>
                <a:lnTo>
                  <a:pt x="0" y="730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61611" y="1028700"/>
            <a:ext cx="11605727" cy="2527443"/>
          </a:xfrm>
          <a:custGeom>
            <a:avLst/>
            <a:gdLst/>
            <a:ahLst/>
            <a:cxnLst/>
            <a:rect r="r" b="b" t="t" l="l"/>
            <a:pathLst>
              <a:path h="2527443" w="11605727">
                <a:moveTo>
                  <a:pt x="0" y="0"/>
                </a:moveTo>
                <a:lnTo>
                  <a:pt x="11605727" y="0"/>
                </a:lnTo>
                <a:lnTo>
                  <a:pt x="11605727" y="2527443"/>
                </a:lnTo>
                <a:lnTo>
                  <a:pt x="0" y="2527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2399" y="3105597"/>
            <a:ext cx="9592075" cy="6890675"/>
          </a:xfrm>
          <a:custGeom>
            <a:avLst/>
            <a:gdLst/>
            <a:ahLst/>
            <a:cxnLst/>
            <a:rect r="r" b="b" t="t" l="l"/>
            <a:pathLst>
              <a:path h="6890675" w="9592075">
                <a:moveTo>
                  <a:pt x="0" y="0"/>
                </a:moveTo>
                <a:lnTo>
                  <a:pt x="9592075" y="0"/>
                </a:lnTo>
                <a:lnTo>
                  <a:pt x="9592075" y="6890674"/>
                </a:lnTo>
                <a:lnTo>
                  <a:pt x="0" y="6890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5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B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2980">
            <a:off x="14843494" y="335065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25843">
            <a:off x="17306484" y="3290169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53125">
            <a:off x="15076889" y="3271244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1" y="0"/>
                </a:lnTo>
                <a:lnTo>
                  <a:pt x="615691" y="615691"/>
                </a:lnTo>
                <a:lnTo>
                  <a:pt x="0" y="615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07699">
            <a:off x="17247200" y="1521433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1" y="0"/>
                </a:lnTo>
                <a:lnTo>
                  <a:pt x="615691" y="615690"/>
                </a:lnTo>
                <a:lnTo>
                  <a:pt x="0" y="615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853125">
            <a:off x="16091513" y="2162217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3" y="0"/>
                </a:lnTo>
                <a:lnTo>
                  <a:pt x="362593" y="362593"/>
                </a:lnTo>
                <a:lnTo>
                  <a:pt x="0" y="362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53125">
            <a:off x="16952973" y="327970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53125">
            <a:off x="13592919" y="1062048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3" y="0"/>
                </a:lnTo>
                <a:lnTo>
                  <a:pt x="362593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93197">
            <a:off x="13841571" y="2726925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3" y="0"/>
                </a:lnTo>
                <a:lnTo>
                  <a:pt x="362593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12980">
            <a:off x="858016" y="6321290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425843">
            <a:off x="3321006" y="9276394"/>
            <a:ext cx="1082482" cy="1082482"/>
          </a:xfrm>
          <a:custGeom>
            <a:avLst/>
            <a:gdLst/>
            <a:ahLst/>
            <a:cxnLst/>
            <a:rect r="r" b="b" t="t" l="l"/>
            <a:pathLst>
              <a:path h="1082482" w="1082482">
                <a:moveTo>
                  <a:pt x="0" y="0"/>
                </a:moveTo>
                <a:lnTo>
                  <a:pt x="1082482" y="0"/>
                </a:lnTo>
                <a:lnTo>
                  <a:pt x="1082482" y="1082482"/>
                </a:lnTo>
                <a:lnTo>
                  <a:pt x="0" y="1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853125">
            <a:off x="1091412" y="9257469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0" y="0"/>
                </a:lnTo>
                <a:lnTo>
                  <a:pt x="615690" y="615691"/>
                </a:lnTo>
                <a:lnTo>
                  <a:pt x="0" y="615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807699">
            <a:off x="3261723" y="7507657"/>
            <a:ext cx="615691" cy="615691"/>
          </a:xfrm>
          <a:custGeom>
            <a:avLst/>
            <a:gdLst/>
            <a:ahLst/>
            <a:cxnLst/>
            <a:rect r="r" b="b" t="t" l="l"/>
            <a:pathLst>
              <a:path h="615691" w="615691">
                <a:moveTo>
                  <a:pt x="0" y="0"/>
                </a:moveTo>
                <a:lnTo>
                  <a:pt x="615691" y="0"/>
                </a:lnTo>
                <a:lnTo>
                  <a:pt x="615691" y="615691"/>
                </a:lnTo>
                <a:lnTo>
                  <a:pt x="0" y="615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53125">
            <a:off x="2106035" y="8148441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3" y="0"/>
                </a:lnTo>
                <a:lnTo>
                  <a:pt x="362593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853125">
            <a:off x="2967495" y="6314195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853125">
            <a:off x="-392559" y="7048273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3"/>
                </a:lnTo>
                <a:lnTo>
                  <a:pt x="0" y="362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93197">
            <a:off x="-143907" y="8713150"/>
            <a:ext cx="362594" cy="362594"/>
          </a:xfrm>
          <a:custGeom>
            <a:avLst/>
            <a:gdLst/>
            <a:ahLst/>
            <a:cxnLst/>
            <a:rect r="r" b="b" t="t" l="l"/>
            <a:pathLst>
              <a:path h="362594" w="362594">
                <a:moveTo>
                  <a:pt x="0" y="0"/>
                </a:moveTo>
                <a:lnTo>
                  <a:pt x="362594" y="0"/>
                </a:lnTo>
                <a:lnTo>
                  <a:pt x="362594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69568" y="3156874"/>
            <a:ext cx="10863275" cy="3409997"/>
          </a:xfrm>
          <a:custGeom>
            <a:avLst/>
            <a:gdLst/>
            <a:ahLst/>
            <a:cxnLst/>
            <a:rect r="r" b="b" t="t" l="l"/>
            <a:pathLst>
              <a:path h="3409997" w="10863275">
                <a:moveTo>
                  <a:pt x="0" y="0"/>
                </a:moveTo>
                <a:lnTo>
                  <a:pt x="10863275" y="0"/>
                </a:lnTo>
                <a:lnTo>
                  <a:pt x="10863275" y="3409997"/>
                </a:lnTo>
                <a:lnTo>
                  <a:pt x="0" y="3409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328609" y="6152323"/>
            <a:ext cx="9104234" cy="591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249" spc="328">
                <a:solidFill>
                  <a:srgbClr val="FFFFFF"/>
                </a:solidFill>
                <a:latin typeface="Sanchez"/>
              </a:rPr>
              <a:t>Tornando seus direitos mais simples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72109" y="8296093"/>
            <a:ext cx="2854506" cy="1903004"/>
          </a:xfrm>
          <a:custGeom>
            <a:avLst/>
            <a:gdLst/>
            <a:ahLst/>
            <a:cxnLst/>
            <a:rect r="r" b="b" t="t" l="l"/>
            <a:pathLst>
              <a:path h="1903004" w="2854506">
                <a:moveTo>
                  <a:pt x="0" y="0"/>
                </a:moveTo>
                <a:lnTo>
                  <a:pt x="2854506" y="0"/>
                </a:lnTo>
                <a:lnTo>
                  <a:pt x="2854506" y="1903004"/>
                </a:lnTo>
                <a:lnTo>
                  <a:pt x="0" y="1903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449" y="219409"/>
            <a:ext cx="3308769" cy="1038627"/>
          </a:xfrm>
          <a:custGeom>
            <a:avLst/>
            <a:gdLst/>
            <a:ahLst/>
            <a:cxnLst/>
            <a:rect r="r" b="b" t="t" l="l"/>
            <a:pathLst>
              <a:path h="1038627" w="3308769">
                <a:moveTo>
                  <a:pt x="0" y="0"/>
                </a:moveTo>
                <a:lnTo>
                  <a:pt x="3308769" y="0"/>
                </a:lnTo>
                <a:lnTo>
                  <a:pt x="3308769" y="1038628"/>
                </a:lnTo>
                <a:lnTo>
                  <a:pt x="0" y="1038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8966" y="3276308"/>
            <a:ext cx="9490069" cy="597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Open Sans"/>
              </a:rPr>
              <a:t>Desenvolvimento de um aplicativo que oferece interação gratuita com um ChatBot especializado em esclarecer dúvidas sobre direitos. Além disso, a aplicação permite solicitar serviços, tanto pagos quanto gratuitos. Esses serviços podem ser gerados automaticamente ou ser providenciados por advogados cadastrados na plataforma.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98658">
            <a:off x="13942751" y="332162"/>
            <a:ext cx="1679699" cy="1087605"/>
          </a:xfrm>
          <a:custGeom>
            <a:avLst/>
            <a:gdLst/>
            <a:ahLst/>
            <a:cxnLst/>
            <a:rect r="r" b="b" t="t" l="l"/>
            <a:pathLst>
              <a:path h="1087605" w="1679699">
                <a:moveTo>
                  <a:pt x="0" y="0"/>
                </a:moveTo>
                <a:lnTo>
                  <a:pt x="1679699" y="0"/>
                </a:lnTo>
                <a:lnTo>
                  <a:pt x="1679699" y="1087605"/>
                </a:lnTo>
                <a:lnTo>
                  <a:pt x="0" y="1087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0064">
            <a:off x="15403915" y="2178077"/>
            <a:ext cx="1310156" cy="1008820"/>
          </a:xfrm>
          <a:custGeom>
            <a:avLst/>
            <a:gdLst/>
            <a:ahLst/>
            <a:cxnLst/>
            <a:rect r="r" b="b" t="t" l="l"/>
            <a:pathLst>
              <a:path h="1008820" w="1310156">
                <a:moveTo>
                  <a:pt x="0" y="0"/>
                </a:moveTo>
                <a:lnTo>
                  <a:pt x="1310156" y="0"/>
                </a:lnTo>
                <a:lnTo>
                  <a:pt x="1310156" y="1008820"/>
                </a:lnTo>
                <a:lnTo>
                  <a:pt x="0" y="100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72046" y="1591194"/>
            <a:ext cx="1546445" cy="939114"/>
          </a:xfrm>
          <a:custGeom>
            <a:avLst/>
            <a:gdLst/>
            <a:ahLst/>
            <a:cxnLst/>
            <a:rect r="r" b="b" t="t" l="l"/>
            <a:pathLst>
              <a:path h="939114" w="1546445">
                <a:moveTo>
                  <a:pt x="0" y="0"/>
                </a:moveTo>
                <a:lnTo>
                  <a:pt x="1546445" y="0"/>
                </a:lnTo>
                <a:lnTo>
                  <a:pt x="154644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16246">
            <a:off x="16101783" y="111599"/>
            <a:ext cx="1083097" cy="1124861"/>
          </a:xfrm>
          <a:custGeom>
            <a:avLst/>
            <a:gdLst/>
            <a:ahLst/>
            <a:cxnLst/>
            <a:rect r="r" b="b" t="t" l="l"/>
            <a:pathLst>
              <a:path h="1124861" w="1083097">
                <a:moveTo>
                  <a:pt x="0" y="0"/>
                </a:moveTo>
                <a:lnTo>
                  <a:pt x="1083097" y="0"/>
                </a:lnTo>
                <a:lnTo>
                  <a:pt x="1083097" y="1124861"/>
                </a:lnTo>
                <a:lnTo>
                  <a:pt x="0" y="112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97306">
            <a:off x="17062546" y="3370805"/>
            <a:ext cx="1020084" cy="1329493"/>
          </a:xfrm>
          <a:custGeom>
            <a:avLst/>
            <a:gdLst/>
            <a:ahLst/>
            <a:cxnLst/>
            <a:rect r="r" b="b" t="t" l="l"/>
            <a:pathLst>
              <a:path h="1329493" w="1020084">
                <a:moveTo>
                  <a:pt x="0" y="0"/>
                </a:moveTo>
                <a:lnTo>
                  <a:pt x="1020084" y="0"/>
                </a:lnTo>
                <a:lnTo>
                  <a:pt x="1020084" y="1329493"/>
                </a:lnTo>
                <a:lnTo>
                  <a:pt x="0" y="1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98658">
            <a:off x="1518581" y="9008646"/>
            <a:ext cx="1679699" cy="1087605"/>
          </a:xfrm>
          <a:custGeom>
            <a:avLst/>
            <a:gdLst/>
            <a:ahLst/>
            <a:cxnLst/>
            <a:rect r="r" b="b" t="t" l="l"/>
            <a:pathLst>
              <a:path h="1087605" w="1679699">
                <a:moveTo>
                  <a:pt x="0" y="0"/>
                </a:moveTo>
                <a:lnTo>
                  <a:pt x="1679699" y="0"/>
                </a:lnTo>
                <a:lnTo>
                  <a:pt x="1679699" y="1087605"/>
                </a:lnTo>
                <a:lnTo>
                  <a:pt x="0" y="1087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16246">
            <a:off x="3685029" y="9308873"/>
            <a:ext cx="1083097" cy="1124861"/>
          </a:xfrm>
          <a:custGeom>
            <a:avLst/>
            <a:gdLst/>
            <a:ahLst/>
            <a:cxnLst/>
            <a:rect r="r" b="b" t="t" l="l"/>
            <a:pathLst>
              <a:path h="1124861" w="1083097">
                <a:moveTo>
                  <a:pt x="0" y="0"/>
                </a:moveTo>
                <a:lnTo>
                  <a:pt x="1083097" y="0"/>
                </a:lnTo>
                <a:lnTo>
                  <a:pt x="1083097" y="1124860"/>
                </a:lnTo>
                <a:lnTo>
                  <a:pt x="0" y="11248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70064">
            <a:off x="-148803" y="8951655"/>
            <a:ext cx="1131518" cy="871269"/>
          </a:xfrm>
          <a:custGeom>
            <a:avLst/>
            <a:gdLst/>
            <a:ahLst/>
            <a:cxnLst/>
            <a:rect r="r" b="b" t="t" l="l"/>
            <a:pathLst>
              <a:path h="871269" w="1131518">
                <a:moveTo>
                  <a:pt x="0" y="0"/>
                </a:moveTo>
                <a:lnTo>
                  <a:pt x="1131518" y="0"/>
                </a:lnTo>
                <a:lnTo>
                  <a:pt x="1131518" y="871269"/>
                </a:lnTo>
                <a:lnTo>
                  <a:pt x="0" y="87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97306">
            <a:off x="72485" y="5462940"/>
            <a:ext cx="1020084" cy="1329493"/>
          </a:xfrm>
          <a:custGeom>
            <a:avLst/>
            <a:gdLst/>
            <a:ahLst/>
            <a:cxnLst/>
            <a:rect r="r" b="b" t="t" l="l"/>
            <a:pathLst>
              <a:path h="1329493" w="1020084">
                <a:moveTo>
                  <a:pt x="0" y="0"/>
                </a:moveTo>
                <a:lnTo>
                  <a:pt x="1020083" y="0"/>
                </a:lnTo>
                <a:lnTo>
                  <a:pt x="1020083" y="1329493"/>
                </a:lnTo>
                <a:lnTo>
                  <a:pt x="0" y="1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3155" y="7382890"/>
            <a:ext cx="1546445" cy="939114"/>
          </a:xfrm>
          <a:custGeom>
            <a:avLst/>
            <a:gdLst/>
            <a:ahLst/>
            <a:cxnLst/>
            <a:rect r="r" b="b" t="t" l="l"/>
            <a:pathLst>
              <a:path h="939114" w="1546445">
                <a:moveTo>
                  <a:pt x="0" y="0"/>
                </a:moveTo>
                <a:lnTo>
                  <a:pt x="1546444" y="0"/>
                </a:lnTo>
                <a:lnTo>
                  <a:pt x="1546444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18751" y="7666441"/>
            <a:ext cx="772003" cy="775883"/>
          </a:xfrm>
          <a:custGeom>
            <a:avLst/>
            <a:gdLst/>
            <a:ahLst/>
            <a:cxnLst/>
            <a:rect r="r" b="b" t="t" l="l"/>
            <a:pathLst>
              <a:path h="775883" w="772003">
                <a:moveTo>
                  <a:pt x="0" y="0"/>
                </a:moveTo>
                <a:lnTo>
                  <a:pt x="772003" y="0"/>
                </a:lnTo>
                <a:lnTo>
                  <a:pt x="772003" y="775882"/>
                </a:lnTo>
                <a:lnTo>
                  <a:pt x="0" y="7758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404610" y="1382470"/>
            <a:ext cx="11478780" cy="1428898"/>
            <a:chOff x="0" y="0"/>
            <a:chExt cx="15305041" cy="190519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304825" y="0"/>
              <a:ext cx="5347923" cy="1905198"/>
            </a:xfrm>
            <a:custGeom>
              <a:avLst/>
              <a:gdLst/>
              <a:ahLst/>
              <a:cxnLst/>
              <a:rect r="r" b="b" t="t" l="l"/>
              <a:pathLst>
                <a:path h="1905198" w="5347923">
                  <a:moveTo>
                    <a:pt x="0" y="0"/>
                  </a:moveTo>
                  <a:lnTo>
                    <a:pt x="5347923" y="0"/>
                  </a:lnTo>
                  <a:lnTo>
                    <a:pt x="5347923" y="1905198"/>
                  </a:lnTo>
                  <a:lnTo>
                    <a:pt x="0" y="190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576751" y="0"/>
              <a:ext cx="5347923" cy="1905198"/>
            </a:xfrm>
            <a:custGeom>
              <a:avLst/>
              <a:gdLst/>
              <a:ahLst/>
              <a:cxnLst/>
              <a:rect r="r" b="b" t="t" l="l"/>
              <a:pathLst>
                <a:path h="1905198" w="5347923">
                  <a:moveTo>
                    <a:pt x="0" y="0"/>
                  </a:moveTo>
                  <a:lnTo>
                    <a:pt x="5347923" y="0"/>
                  </a:lnTo>
                  <a:lnTo>
                    <a:pt x="5347923" y="1905198"/>
                  </a:lnTo>
                  <a:lnTo>
                    <a:pt x="0" y="190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260546" y="0"/>
              <a:ext cx="5347923" cy="1905198"/>
            </a:xfrm>
            <a:custGeom>
              <a:avLst/>
              <a:gdLst/>
              <a:ahLst/>
              <a:cxnLst/>
              <a:rect r="r" b="b" t="t" l="l"/>
              <a:pathLst>
                <a:path h="1905198" w="5347923">
                  <a:moveTo>
                    <a:pt x="0" y="0"/>
                  </a:moveTo>
                  <a:lnTo>
                    <a:pt x="5347923" y="0"/>
                  </a:lnTo>
                  <a:lnTo>
                    <a:pt x="5347923" y="1905198"/>
                  </a:lnTo>
                  <a:lnTo>
                    <a:pt x="0" y="190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543797"/>
              <a:ext cx="15305041" cy="90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32"/>
                </a:lnSpc>
              </a:pPr>
              <a:r>
                <a:rPr lang="en-US" sz="4203" spc="252">
                  <a:solidFill>
                    <a:srgbClr val="FFFFFF"/>
                  </a:solidFill>
                  <a:latin typeface="League Spartan"/>
                </a:rPr>
                <a:t>PROPOSTA </a:t>
              </a:r>
              <a:r>
                <a:rPr lang="en-US" sz="4203" spc="252">
                  <a:solidFill>
                    <a:srgbClr val="FFFFFF"/>
                  </a:solidFill>
                  <a:latin typeface="League Spartan"/>
                </a:rPr>
                <a:t>DE SOLUÇÃO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B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449" y="219409"/>
            <a:ext cx="3308769" cy="1038627"/>
          </a:xfrm>
          <a:custGeom>
            <a:avLst/>
            <a:gdLst/>
            <a:ahLst/>
            <a:cxnLst/>
            <a:rect r="r" b="b" t="t" l="l"/>
            <a:pathLst>
              <a:path h="1038627" w="3308769">
                <a:moveTo>
                  <a:pt x="0" y="0"/>
                </a:moveTo>
                <a:lnTo>
                  <a:pt x="3308769" y="0"/>
                </a:lnTo>
                <a:lnTo>
                  <a:pt x="3308769" y="1038628"/>
                </a:lnTo>
                <a:lnTo>
                  <a:pt x="0" y="1038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80807" y="322033"/>
            <a:ext cx="4751725" cy="9642933"/>
          </a:xfrm>
          <a:custGeom>
            <a:avLst/>
            <a:gdLst/>
            <a:ahLst/>
            <a:cxnLst/>
            <a:rect r="r" b="b" t="t" l="l"/>
            <a:pathLst>
              <a:path h="9642933" w="4751725">
                <a:moveTo>
                  <a:pt x="0" y="0"/>
                </a:moveTo>
                <a:lnTo>
                  <a:pt x="4751725" y="0"/>
                </a:lnTo>
                <a:lnTo>
                  <a:pt x="4751725" y="9642934"/>
                </a:lnTo>
                <a:lnTo>
                  <a:pt x="0" y="964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36186C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65380"/>
            <a:ext cx="10711700" cy="6560917"/>
          </a:xfrm>
          <a:custGeom>
            <a:avLst/>
            <a:gdLst/>
            <a:ahLst/>
            <a:cxnLst/>
            <a:rect r="r" b="b" t="t" l="l"/>
            <a:pathLst>
              <a:path h="6560917" w="10711700">
                <a:moveTo>
                  <a:pt x="0" y="0"/>
                </a:moveTo>
                <a:lnTo>
                  <a:pt x="10711700" y="0"/>
                </a:lnTo>
                <a:lnTo>
                  <a:pt x="10711700" y="6560917"/>
                </a:lnTo>
                <a:lnTo>
                  <a:pt x="0" y="6560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679378">
            <a:off x="2402768" y="4764586"/>
            <a:ext cx="7770227" cy="283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8"/>
              </a:lnSpc>
            </a:pPr>
            <a:r>
              <a:rPr lang="en-US" sz="13407">
                <a:solidFill>
                  <a:srgbClr val="FFFFFF"/>
                </a:solidFill>
                <a:latin typeface="Hibernate"/>
              </a:rPr>
              <a:t>FUNCIONALIDADES</a:t>
            </a:r>
          </a:p>
          <a:p>
            <a:pPr algn="ctr">
              <a:lnSpc>
                <a:spcPts val="10458"/>
              </a:lnSpc>
            </a:pPr>
            <a:r>
              <a:rPr lang="en-US" sz="13407">
                <a:solidFill>
                  <a:srgbClr val="FFFFFF"/>
                </a:solidFill>
                <a:latin typeface="Hibernate"/>
              </a:rPr>
              <a:t>PRINCIPAIS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79378">
            <a:off x="4248258" y="7041166"/>
            <a:ext cx="5118198" cy="614184"/>
          </a:xfrm>
          <a:custGeom>
            <a:avLst/>
            <a:gdLst/>
            <a:ahLst/>
            <a:cxnLst/>
            <a:rect r="r" b="b" t="t" l="l"/>
            <a:pathLst>
              <a:path h="614184" w="5118198">
                <a:moveTo>
                  <a:pt x="0" y="0"/>
                </a:moveTo>
                <a:lnTo>
                  <a:pt x="5118198" y="0"/>
                </a:lnTo>
                <a:lnTo>
                  <a:pt x="5118198" y="614184"/>
                </a:lnTo>
                <a:lnTo>
                  <a:pt x="0" y="614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84985">
            <a:off x="4717009" y="2147215"/>
            <a:ext cx="2158668" cy="1916487"/>
          </a:xfrm>
          <a:custGeom>
            <a:avLst/>
            <a:gdLst/>
            <a:ahLst/>
            <a:cxnLst/>
            <a:rect r="r" b="b" t="t" l="l"/>
            <a:pathLst>
              <a:path h="1916487" w="2158668">
                <a:moveTo>
                  <a:pt x="0" y="0"/>
                </a:moveTo>
                <a:lnTo>
                  <a:pt x="2158667" y="0"/>
                </a:lnTo>
                <a:lnTo>
                  <a:pt x="2158667" y="1916487"/>
                </a:lnTo>
                <a:lnTo>
                  <a:pt x="0" y="1916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2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449" y="219409"/>
            <a:ext cx="3308769" cy="1038627"/>
          </a:xfrm>
          <a:custGeom>
            <a:avLst/>
            <a:gdLst/>
            <a:ahLst/>
            <a:cxnLst/>
            <a:rect r="r" b="b" t="t" l="l"/>
            <a:pathLst>
              <a:path h="1038627" w="3308769">
                <a:moveTo>
                  <a:pt x="0" y="0"/>
                </a:moveTo>
                <a:lnTo>
                  <a:pt x="3308769" y="0"/>
                </a:lnTo>
                <a:lnTo>
                  <a:pt x="3308769" y="1038628"/>
                </a:lnTo>
                <a:lnTo>
                  <a:pt x="0" y="1038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966" y="296967"/>
            <a:ext cx="4777874" cy="9693067"/>
          </a:xfrm>
          <a:custGeom>
            <a:avLst/>
            <a:gdLst/>
            <a:ahLst/>
            <a:cxnLst/>
            <a:rect r="r" b="b" t="t" l="l"/>
            <a:pathLst>
              <a:path h="9693067" w="4777874">
                <a:moveTo>
                  <a:pt x="0" y="0"/>
                </a:moveTo>
                <a:lnTo>
                  <a:pt x="4777874" y="0"/>
                </a:lnTo>
                <a:lnTo>
                  <a:pt x="4777874" y="9693066"/>
                </a:lnTo>
                <a:lnTo>
                  <a:pt x="0" y="9693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6750A4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305078" y="1753866"/>
            <a:ext cx="2552130" cy="2552130"/>
            <a:chOff x="0" y="0"/>
            <a:chExt cx="3402840" cy="340284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402840" cy="340284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741788" y="741788"/>
              <a:ext cx="1919263" cy="1919263"/>
            </a:xfrm>
            <a:custGeom>
              <a:avLst/>
              <a:gdLst/>
              <a:ahLst/>
              <a:cxnLst/>
              <a:rect r="r" b="b" t="t" l="l"/>
              <a:pathLst>
                <a:path h="1919263" w="1919263">
                  <a:moveTo>
                    <a:pt x="0" y="0"/>
                  </a:moveTo>
                  <a:lnTo>
                    <a:pt x="1919264" y="0"/>
                  </a:lnTo>
                  <a:lnTo>
                    <a:pt x="1919264" y="1919264"/>
                  </a:lnTo>
                  <a:lnTo>
                    <a:pt x="0" y="1919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81282" y="4754065"/>
            <a:ext cx="9599720" cy="400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0"/>
              </a:lnSpc>
              <a:spcBef>
                <a:spcPct val="0"/>
              </a:spcBef>
            </a:pPr>
            <a:r>
              <a:rPr lang="en-US" sz="5721" strike="noStrike" u="none">
                <a:solidFill>
                  <a:srgbClr val="FFFFFF"/>
                </a:solidFill>
                <a:latin typeface="Open Sans Bold"/>
              </a:rPr>
              <a:t>Tirar dúvidas relacionadas aos direitos dos cidadãos mediante o uso de um ChatBot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DAFz4Cvt7YE</dc:identifier>
  <dcterms:modified xsi:type="dcterms:W3CDTF">2011-08-01T06:04:30Z</dcterms:modified>
  <cp:revision>1</cp:revision>
  <dc:title>SheHacks</dc:title>
</cp:coreProperties>
</file>